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  <p:sldId id="268" r:id="rId10"/>
    <p:sldId id="269" r:id="rId11"/>
    <p:sldId id="266" r:id="rId12"/>
    <p:sldId id="267" r:id="rId1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84"/>
    <p:restoredTop sz="96197"/>
  </p:normalViewPr>
  <p:slideViewPr>
    <p:cSldViewPr snapToGrid="0" snapToObjects="1">
      <p:cViewPr varScale="1">
        <p:scale>
          <a:sx n="210" d="100"/>
          <a:sy n="210" d="100"/>
        </p:scale>
        <p:origin x="20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FBE04-EE6A-C445-8BFE-3B6692A9D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D53E524-61A2-CF44-A1D3-EB881C15B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BD5AE5-9DF3-414C-BDEB-0EE934F1E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0F4DAE-1DD3-A642-9BC7-4F0CA9133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878CAE-8801-7741-ADEF-C34095EFE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54976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3C8FB1-4AB5-AA47-8023-66736814D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448AC0-CEA5-8F4E-BF33-8C8D5C031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2F8927-EE7A-4141-AB5F-52BCB43F6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FDE753-7986-C843-A564-D176996FD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2F87BB-9ECA-F249-943E-C02B03DD8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92921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279722-129C-364F-9E92-AB8928AD5A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10C8C4-3B3F-6646-B28A-2FC346F1CD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DA7495-B220-4649-862F-35CF061FB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DCB70E-B951-6D47-BB94-608BE0CD4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08CC0F-3482-AE44-8C79-6AB226B58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58338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F8FBB66E-4A75-DD4F-974A-5BBD7EF66A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65964"/>
          <a:stretch/>
        </p:blipFill>
        <p:spPr>
          <a:xfrm>
            <a:off x="-41564" y="-46398"/>
            <a:ext cx="12261273" cy="1782330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EAD39D-C915-E640-8B8C-3685084BA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ko-Kore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D6D42-4E8D-3D4D-9853-93FDA91C0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5CF57F-CA4C-C04C-AE6A-A0D142AC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117DC3-9865-A942-A86B-ACF4666C4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01788935-1EB6-E749-A79B-B6560C5AD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06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ko-Kore-KR" altLang="en-US" dirty="0"/>
          </a:p>
        </p:txBody>
      </p: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E49D3ACC-A0E1-564B-8D66-F548443C568E}"/>
              </a:ext>
            </a:extLst>
          </p:cNvPr>
          <p:cNvCxnSpPr>
            <a:cxnSpLocks/>
          </p:cNvCxnSpPr>
          <p:nvPr userDrawn="1"/>
        </p:nvCxnSpPr>
        <p:spPr>
          <a:xfrm>
            <a:off x="925010" y="1018572"/>
            <a:ext cx="796434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64E6EAA-41F3-0045-9950-02523F0C7890}"/>
              </a:ext>
            </a:extLst>
          </p:cNvPr>
          <p:cNvSpPr/>
          <p:nvPr userDrawn="1"/>
        </p:nvSpPr>
        <p:spPr>
          <a:xfrm>
            <a:off x="10093569" y="67328"/>
            <a:ext cx="20120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ore-KR" sz="1600" dirty="0">
                <a:solidFill>
                  <a:schemeClr val="tx1"/>
                </a:solidFill>
                <a:latin typeface="+mn-ea"/>
              </a:rPr>
              <a:t>2021-2 HCI </a:t>
            </a:r>
            <a:r>
              <a:rPr kumimoji="1" lang="ko-KR" altLang="en-US" sz="1600" dirty="0">
                <a:solidFill>
                  <a:schemeClr val="tx1"/>
                </a:solidFill>
                <a:latin typeface="+mn-ea"/>
              </a:rPr>
              <a:t>과제 </a:t>
            </a:r>
            <a:r>
              <a:rPr kumimoji="1" lang="en-US" altLang="ko-KR" sz="1600" dirty="0">
                <a:solidFill>
                  <a:schemeClr val="tx1"/>
                </a:solidFill>
                <a:latin typeface="+mn-ea"/>
              </a:rPr>
              <a:t>#3</a:t>
            </a:r>
          </a:p>
        </p:txBody>
      </p:sp>
    </p:spTree>
    <p:extLst>
      <p:ext uri="{BB962C8B-B14F-4D97-AF65-F5344CB8AC3E}">
        <p14:creationId xmlns:p14="http://schemas.microsoft.com/office/powerpoint/2010/main" val="402924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C348F-3E3D-2544-9B33-546EDDF6F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5A0337-B33D-E942-98A2-7226554E1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5E1A13-2873-7D40-BB07-60F003241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DB212F-E46E-0944-9309-DA926ACA8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4C8B14-2148-FA4A-A814-E9EBF74D8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12699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07CAAF-6763-6B4E-BF5F-43049DAD3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F83CF1-BCF6-5443-91D4-09026AEE7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041019-E0B0-B648-B72E-8AFB6CE3E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28F6B3-EFC8-4F44-8A81-EC7285A48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A7CD84-2754-FE4C-AAB9-709ED99B7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171ABB-FBDD-034D-90C6-CB03BB59D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40374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FC87AC-1CDB-8C41-BE7C-5CA4A5292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937C00-E404-BA47-99DD-F06A6F1D7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679C9C-B606-8A43-8B46-C3745BBFE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017AFA2-9EDA-8240-9A7E-9312AF367B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7C5B99-E18D-A14E-B7B1-452F3D735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501B08-88DC-6140-97D3-5A6F644E2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756D16-A7A5-9040-B357-46E029C5D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975697A-C462-4C48-BB5C-1AB4AADEE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43112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E408A7-1B0A-2D4D-A2ED-127E691E8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441AE45-557B-5F4F-8C4A-EA0CEDE05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F15C321-4C1A-2943-8484-51292D583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5728AA4-6EE9-DC43-8F41-1D35DBA38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53584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284F6A2-63B2-3E43-8164-F050CDB4D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0186D5A-11F1-4747-B460-AF3271FE2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E15272-24C3-F941-A9FC-39F6AD8EE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10842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EF812-DC28-154D-B000-6F4CB5924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746332-8E51-0D4B-90C7-5B44FA37B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310EC4-5437-DF4E-8EFA-0021496A3B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DC6175-76A5-9A48-8D8B-8C98F4C8F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89F58D-3423-DB43-9CBB-29B7CA7D6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706A1C-625E-224B-8ABD-7939E4CC4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12067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CC97AE-72F7-7541-A8DC-1184C9721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CB37599-76C9-6248-BC04-AF20A2192E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AD2F67-49BF-5F41-AB27-807C00C99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5C3E68-3A35-3349-8C3F-11C19AE84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9A020C-4528-7E49-8799-DAEE5B1A2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C697DF-8B86-6240-B025-1FFA1631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93796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B84B7B3-C0FC-9943-BED2-EB4ADDEFA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7825DE-1536-9C4A-AA80-F29A4D35C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418090-1271-1243-B21A-46D8929A7F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BC290-CB7E-1E42-8AC5-33894CFA7A08}" type="datetimeFigureOut">
              <a:rPr kumimoji="1" lang="ko-Kore-KR" altLang="en-US" smtClean="0"/>
              <a:t>2021. 11. 26.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03C37E-8ACD-D642-83D4-36AE88D7F3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4829E2-5F34-BE4C-9731-87E1289AE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619C6-FE01-B246-A523-69EE39873FE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5140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그림 21" descr="하늘, 실외, 옥외설치물, 밤하늘이(가) 표시된 사진&#10;&#10;자동 생성된 설명">
            <a:extLst>
              <a:ext uri="{FF2B5EF4-FFF2-40B4-BE49-F238E27FC236}">
                <a16:creationId xmlns:a16="http://schemas.microsoft.com/office/drawing/2014/main" id="{3B925ACA-2EE7-394E-8441-AEBA5F9AA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A09477-0607-4A4D-AFAE-144378B4FAB5}"/>
              </a:ext>
            </a:extLst>
          </p:cNvPr>
          <p:cNvSpPr/>
          <p:nvPr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000000">
              <a:alpha val="4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32DD1C7-7B66-A74B-88A9-4A6081419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2752" y="1609361"/>
            <a:ext cx="10826496" cy="2012875"/>
          </a:xfrm>
        </p:spPr>
        <p:txBody>
          <a:bodyPr>
            <a:normAutofit/>
          </a:bodyPr>
          <a:lstStyle/>
          <a:p>
            <a:pPr algn="r"/>
            <a:r>
              <a:rPr kumimoji="1" lang="en-US" altLang="ko-KR" sz="6600" b="1" dirty="0">
                <a:solidFill>
                  <a:srgbClr val="FFFFFF"/>
                </a:solidFill>
                <a:latin typeface="+mj-ea"/>
              </a:rPr>
              <a:t>Sky Guide</a:t>
            </a:r>
            <a:endParaRPr kumimoji="1" lang="ko-Kore-KR" altLang="en-US" dirty="0">
              <a:solidFill>
                <a:srgbClr val="FFFFFF"/>
              </a:solidFill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702D2CD-EBAA-D84C-9CF3-5DC72323B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2752" y="5105889"/>
            <a:ext cx="10826496" cy="1098395"/>
          </a:xfrm>
        </p:spPr>
        <p:txBody>
          <a:bodyPr anchor="ctr">
            <a:normAutofit/>
          </a:bodyPr>
          <a:lstStyle/>
          <a:p>
            <a:pPr algn="r">
              <a:spcBef>
                <a:spcPts val="600"/>
              </a:spcBef>
            </a:pPr>
            <a:r>
              <a:rPr kumimoji="1" lang="ko-Kore-KR" altLang="en-US" sz="1400" dirty="0">
                <a:solidFill>
                  <a:srgbClr val="FFFFFF"/>
                </a:solidFill>
                <a:latin typeface="+mn-ea"/>
              </a:rPr>
              <a:t>사용자</a:t>
            </a:r>
            <a:r>
              <a:rPr kumimoji="1" lang="ko-KR" altLang="en-US" sz="1400" dirty="0">
                <a:solidFill>
                  <a:srgbClr val="FFFFFF"/>
                </a:solidFill>
                <a:latin typeface="+mn-ea"/>
              </a:rPr>
              <a:t> 인터페이스</a:t>
            </a:r>
            <a:endParaRPr kumimoji="1" lang="en-US" altLang="ko-KR" sz="1400" dirty="0">
              <a:solidFill>
                <a:srgbClr val="FFFFFF"/>
              </a:solidFill>
              <a:latin typeface="+mn-ea"/>
            </a:endParaRPr>
          </a:p>
          <a:p>
            <a:pPr algn="r">
              <a:spcBef>
                <a:spcPts val="600"/>
              </a:spcBef>
            </a:pPr>
            <a:r>
              <a:rPr kumimoji="1" lang="en-US" altLang="ko-KR" sz="1400" dirty="0">
                <a:solidFill>
                  <a:srgbClr val="FFFFFF"/>
                </a:solidFill>
                <a:latin typeface="+mn-ea"/>
              </a:rPr>
              <a:t>201710912</a:t>
            </a:r>
          </a:p>
          <a:p>
            <a:pPr algn="r">
              <a:spcBef>
                <a:spcPts val="600"/>
              </a:spcBef>
            </a:pPr>
            <a:r>
              <a:rPr kumimoji="1" lang="ko-KR" altLang="en-US" sz="1400" dirty="0">
                <a:solidFill>
                  <a:srgbClr val="FFFFFF"/>
                </a:solidFill>
                <a:latin typeface="+mn-ea"/>
              </a:rPr>
              <a:t>김지섭</a:t>
            </a:r>
            <a:endParaRPr kumimoji="1" lang="ko-Kore-KR" altLang="en-US" sz="1400" dirty="0">
              <a:solidFill>
                <a:srgbClr val="FFFFFF"/>
              </a:solidFill>
              <a:latin typeface="+mn-ea"/>
            </a:endParaRPr>
          </a:p>
        </p:txBody>
      </p: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22D28EAC-BDC0-3B42-8D6B-ED268A4EF608}"/>
              </a:ext>
            </a:extLst>
          </p:cNvPr>
          <p:cNvCxnSpPr/>
          <p:nvPr/>
        </p:nvCxnSpPr>
        <p:spPr>
          <a:xfrm>
            <a:off x="6978316" y="3697705"/>
            <a:ext cx="461114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FB289BD-C1AA-7D41-8D02-D14490A40777}"/>
              </a:ext>
            </a:extLst>
          </p:cNvPr>
          <p:cNvSpPr txBox="1"/>
          <p:nvPr/>
        </p:nvSpPr>
        <p:spPr>
          <a:xfrm>
            <a:off x="9609221" y="3726300"/>
            <a:ext cx="19000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ko-KR" sz="2400" dirty="0">
                <a:solidFill>
                  <a:srgbClr val="FFFFFF"/>
                </a:solidFill>
                <a:latin typeface="+mj-ea"/>
              </a:rPr>
              <a:t>AR </a:t>
            </a:r>
            <a:r>
              <a:rPr kumimoji="1" lang="ko-KR" altLang="en-US" sz="1800" dirty="0">
                <a:solidFill>
                  <a:srgbClr val="FFFFFF"/>
                </a:solidFill>
                <a:latin typeface="+mj-ea"/>
              </a:rPr>
              <a:t>천체 관측</a:t>
            </a:r>
            <a:endParaRPr lang="ko-Kore-KR" alt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0904372-182F-9C4A-A778-1D3D85733F0C}"/>
              </a:ext>
            </a:extLst>
          </p:cNvPr>
          <p:cNvSpPr/>
          <p:nvPr/>
        </p:nvSpPr>
        <p:spPr>
          <a:xfrm>
            <a:off x="10093569" y="67328"/>
            <a:ext cx="20120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kumimoji="1" lang="en-US" altLang="ko-Kore-KR" sz="1600" dirty="0">
                <a:latin typeface="+mn-ea"/>
              </a:rPr>
              <a:t>2021-2 HCI </a:t>
            </a:r>
            <a:r>
              <a:rPr kumimoji="1" lang="ko-KR" altLang="en-US" sz="1600" dirty="0">
                <a:latin typeface="+mn-ea"/>
              </a:rPr>
              <a:t>과제 </a:t>
            </a:r>
            <a:r>
              <a:rPr kumimoji="1" lang="en-US" altLang="ko-KR" sz="1600" dirty="0">
                <a:latin typeface="+mn-ea"/>
              </a:rPr>
              <a:t>#3</a:t>
            </a:r>
          </a:p>
        </p:txBody>
      </p:sp>
    </p:spTree>
    <p:extLst>
      <p:ext uri="{BB962C8B-B14F-4D97-AF65-F5344CB8AC3E}">
        <p14:creationId xmlns:p14="http://schemas.microsoft.com/office/powerpoint/2010/main" val="473490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+mn-lt"/>
              </a:rPr>
              <a:t>Sky Guide</a:t>
            </a:r>
            <a:r>
              <a:rPr kumimoji="1" lang="ko-KR" altLang="en-US" sz="3600" b="1" dirty="0">
                <a:latin typeface="+mj-ea"/>
              </a:rPr>
              <a:t>의 강점</a:t>
            </a:r>
            <a:endParaRPr kumimoji="1" lang="en-US" altLang="ko-KR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0B9488-16B6-D148-B0C7-B2FE01264C09}"/>
              </a:ext>
            </a:extLst>
          </p:cNvPr>
          <p:cNvSpPr txBox="1"/>
          <p:nvPr/>
        </p:nvSpPr>
        <p:spPr>
          <a:xfrm>
            <a:off x="1174172" y="1349724"/>
            <a:ext cx="999259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atin typeface="+mn-ea"/>
              </a:rPr>
              <a:t>3</a:t>
            </a:r>
            <a:r>
              <a:rPr kumimoji="1" lang="en-US" altLang="ko-KR" sz="1800" b="1" dirty="0">
                <a:latin typeface="+mn-ea"/>
              </a:rPr>
              <a:t>. </a:t>
            </a:r>
            <a:r>
              <a:rPr kumimoji="1" lang="ko-KR" altLang="en-US" b="1" dirty="0">
                <a:latin typeface="+mn-ea"/>
              </a:rPr>
              <a:t>라이더 센서 불필요</a:t>
            </a:r>
            <a:endParaRPr kumimoji="1" lang="en-US" altLang="ko-KR" b="1" dirty="0">
              <a:latin typeface="+mn-ea"/>
            </a:endParaRPr>
          </a:p>
          <a:p>
            <a:endParaRPr kumimoji="1" lang="en-US" altLang="ko-Kore-KR" b="1" dirty="0">
              <a:latin typeface="+mn-ea"/>
            </a:endParaRPr>
          </a:p>
          <a:p>
            <a:r>
              <a:rPr kumimoji="1" lang="ko-Kore-KR" altLang="en-US" b="1" dirty="0">
                <a:latin typeface="+mn-ea"/>
              </a:rPr>
              <a:t>하늘을 관찰하는 것이기 때문에 자이로 센서가 더 정확해지면 좋다 정도지</a:t>
            </a:r>
            <a:r>
              <a:rPr kumimoji="1" lang="en-US" altLang="ko-Kore-KR" b="1" dirty="0">
                <a:latin typeface="+mn-ea"/>
              </a:rPr>
              <a:t>, </a:t>
            </a:r>
            <a:r>
              <a:rPr kumimoji="1" lang="ko-Kore-KR" altLang="en-US" b="1" dirty="0">
                <a:latin typeface="+mn-ea"/>
              </a:rPr>
              <a:t>라이더센서와 같은 최신 기술이 불필요하다</a:t>
            </a:r>
            <a:r>
              <a:rPr kumimoji="1" lang="en-US" altLang="ko-Kore-KR" b="1" dirty="0">
                <a:latin typeface="+mn-ea"/>
              </a:rPr>
              <a:t>.  </a:t>
            </a:r>
            <a:r>
              <a:rPr kumimoji="1" lang="ko-Kore-KR" altLang="en-US" b="1" dirty="0">
                <a:latin typeface="+mn-ea"/>
              </a:rPr>
              <a:t>일반적으로 실내에서 </a:t>
            </a:r>
            <a:r>
              <a:rPr kumimoji="1" lang="en-US" altLang="ko-Kore-KR" b="1" dirty="0">
                <a:latin typeface="+mn-ea"/>
              </a:rPr>
              <a:t>AR</a:t>
            </a:r>
            <a:r>
              <a:rPr kumimoji="1" lang="ko-Kore-KR" altLang="en-US" b="1" dirty="0">
                <a:latin typeface="+mn-ea"/>
              </a:rPr>
              <a:t>을 자연스럽게 위치시키기 위해서는 주변 환경을 </a:t>
            </a:r>
            <a:r>
              <a:rPr kumimoji="1" lang="en-US" altLang="ko-Kore-KR" b="1" dirty="0">
                <a:latin typeface="+mn-ea"/>
              </a:rPr>
              <a:t>3D</a:t>
            </a:r>
            <a:r>
              <a:rPr kumimoji="1" lang="ko-Kore-KR" altLang="en-US" b="1" dirty="0">
                <a:latin typeface="+mn-ea"/>
              </a:rPr>
              <a:t>로 인식해야 하기 때문에</a:t>
            </a:r>
            <a:r>
              <a:rPr kumimoji="1" lang="en-US" altLang="ko-Kore-KR" b="1" dirty="0">
                <a:latin typeface="+mn-ea"/>
              </a:rPr>
              <a:t>, </a:t>
            </a:r>
            <a:r>
              <a:rPr kumimoji="1" lang="ko-Kore-KR" altLang="en-US" b="1" dirty="0">
                <a:latin typeface="+mn-ea"/>
              </a:rPr>
              <a:t>라이더 센서와 같은 적외선 센서나</a:t>
            </a:r>
            <a:r>
              <a:rPr kumimoji="1" lang="en-US" altLang="ko-Kore-KR" b="1" dirty="0">
                <a:latin typeface="+mn-ea"/>
              </a:rPr>
              <a:t>, </a:t>
            </a:r>
            <a:r>
              <a:rPr kumimoji="1" lang="ko-Kore-KR" altLang="en-US" b="1" dirty="0">
                <a:latin typeface="+mn-ea"/>
              </a:rPr>
              <a:t>입체감을 확인하기 위한 여러대의 카메라가 필요한 경우가 많은데</a:t>
            </a:r>
            <a:r>
              <a:rPr kumimoji="1" lang="en-US" altLang="ko-KR" b="1" dirty="0">
                <a:latin typeface="+mn-ea"/>
              </a:rPr>
              <a:t>. </a:t>
            </a:r>
            <a:r>
              <a:rPr kumimoji="1" lang="ko-KR" altLang="en-US" b="1" dirty="0">
                <a:latin typeface="+mn-ea"/>
              </a:rPr>
              <a:t>해당 소프트웨어는 그러한 센서가 없는 디바이스에서도 비교적 자연스럽게 </a:t>
            </a:r>
            <a:r>
              <a:rPr kumimoji="1" lang="ko-KR" altLang="en-US" b="1" dirty="0" err="1">
                <a:latin typeface="+mn-ea"/>
              </a:rPr>
              <a:t>사요이</a:t>
            </a:r>
            <a:r>
              <a:rPr kumimoji="1" lang="ko-KR" altLang="en-US" b="1" dirty="0">
                <a:latin typeface="+mn-ea"/>
              </a:rPr>
              <a:t> 가능하다</a:t>
            </a:r>
            <a:r>
              <a:rPr kumimoji="1" lang="en-US" altLang="ko-KR" b="1" dirty="0">
                <a:latin typeface="+mn-ea"/>
              </a:rPr>
              <a:t>.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35478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200" b="1" dirty="0">
                <a:latin typeface="+mn-lt"/>
              </a:rPr>
              <a:t>개선 기회</a:t>
            </a:r>
            <a:endParaRPr kumimoji="1" lang="en-US" altLang="ko-KR" sz="32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0B9488-16B6-D148-B0C7-B2FE01264C09}"/>
              </a:ext>
            </a:extLst>
          </p:cNvPr>
          <p:cNvSpPr txBox="1"/>
          <p:nvPr/>
        </p:nvSpPr>
        <p:spPr>
          <a:xfrm>
            <a:off x="1174173" y="1349724"/>
            <a:ext cx="613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800" b="1" dirty="0">
                <a:latin typeface="+mn-ea"/>
              </a:rPr>
              <a:t>1.</a:t>
            </a:r>
            <a:r>
              <a:rPr kumimoji="1" lang="ko-KR" altLang="en-US" sz="1800" b="1" dirty="0">
                <a:latin typeface="+mn-ea"/>
              </a:rPr>
              <a:t> 학교 수업과 연계</a:t>
            </a:r>
            <a:endParaRPr lang="ko-Kore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AEBEEC-6F94-3440-9FE6-B6BA55D5C11D}"/>
              </a:ext>
            </a:extLst>
          </p:cNvPr>
          <p:cNvSpPr txBox="1"/>
          <p:nvPr/>
        </p:nvSpPr>
        <p:spPr>
          <a:xfrm>
            <a:off x="3583766" y="2237724"/>
            <a:ext cx="5859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교육과정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커리큘럼에서 배우는 내용들을 기반으로한 </a:t>
            </a:r>
            <a:endParaRPr kumimoji="1" lang="en-US" altLang="ko-Kore-KR" dirty="0"/>
          </a:p>
          <a:p>
            <a:r>
              <a:rPr kumimoji="1" lang="ko-Kore-KR" altLang="en-US" dirty="0"/>
              <a:t>컨텐츠 개발 및 학교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교육청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박물관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동아리 등과의 협업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D5ED57-23C6-3344-BC1E-2ECA11249328}"/>
              </a:ext>
            </a:extLst>
          </p:cNvPr>
          <p:cNvSpPr txBox="1"/>
          <p:nvPr/>
        </p:nvSpPr>
        <p:spPr>
          <a:xfrm>
            <a:off x="1174173" y="3059668"/>
            <a:ext cx="613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atin typeface="+mn-ea"/>
              </a:rPr>
              <a:t>2</a:t>
            </a:r>
            <a:r>
              <a:rPr kumimoji="1" lang="en-US" altLang="ko-KR" sz="1800" b="1" dirty="0">
                <a:latin typeface="+mn-ea"/>
              </a:rPr>
              <a:t>.</a:t>
            </a:r>
            <a:r>
              <a:rPr kumimoji="1" lang="ko-KR" altLang="en-US" sz="1800" b="1" dirty="0">
                <a:latin typeface="+mn-ea"/>
              </a:rPr>
              <a:t> </a:t>
            </a:r>
            <a:r>
              <a:rPr kumimoji="1" lang="en-US" altLang="ko-KR" sz="1800" b="1" dirty="0">
                <a:latin typeface="+mn-ea"/>
              </a:rPr>
              <a:t>BM </a:t>
            </a:r>
            <a:r>
              <a:rPr kumimoji="1" lang="ko-KR" altLang="en-US" sz="1800" b="1" dirty="0">
                <a:latin typeface="+mn-ea"/>
              </a:rPr>
              <a:t>모델 개선</a:t>
            </a:r>
            <a:r>
              <a:rPr kumimoji="1" lang="en-US" altLang="ko-KR" sz="1800" b="1" dirty="0">
                <a:latin typeface="+mn-ea"/>
              </a:rPr>
              <a:t>, </a:t>
            </a:r>
            <a:r>
              <a:rPr kumimoji="1" lang="ko-Kore-KR" altLang="en-US" b="1" dirty="0">
                <a:latin typeface="+mn-ea"/>
              </a:rPr>
              <a:t>유료버젼의 많은 데이터를 적극 활용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33480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3200" b="1" dirty="0">
                <a:latin typeface="+mn-lt"/>
              </a:rPr>
              <a:t>개선 기회</a:t>
            </a:r>
            <a:endParaRPr kumimoji="1" lang="en-US" altLang="ko-KR" sz="3200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0B9488-16B6-D148-B0C7-B2FE01264C09}"/>
              </a:ext>
            </a:extLst>
          </p:cNvPr>
          <p:cNvSpPr txBox="1"/>
          <p:nvPr/>
        </p:nvSpPr>
        <p:spPr>
          <a:xfrm>
            <a:off x="1174173" y="1349724"/>
            <a:ext cx="6130636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atin typeface="+mn-ea"/>
              </a:rPr>
              <a:t>2</a:t>
            </a:r>
            <a:r>
              <a:rPr kumimoji="1" lang="en-US" altLang="ko-KR" sz="1800" b="1" dirty="0">
                <a:latin typeface="+mn-ea"/>
              </a:rPr>
              <a:t>.</a:t>
            </a:r>
            <a:r>
              <a:rPr kumimoji="1" lang="ko-KR" altLang="en-US" sz="1800" b="1" dirty="0">
                <a:latin typeface="+mn-ea"/>
              </a:rPr>
              <a:t> </a:t>
            </a:r>
            <a:r>
              <a:rPr kumimoji="1" lang="en-US" altLang="ko-KR" sz="1800" b="1" dirty="0">
                <a:latin typeface="+mn-ea"/>
              </a:rPr>
              <a:t>UI</a:t>
            </a:r>
            <a:r>
              <a:rPr kumimoji="1" lang="ko-KR" altLang="en-US" sz="1800" b="1" dirty="0">
                <a:latin typeface="+mn-ea"/>
              </a:rPr>
              <a:t>적 개선</a:t>
            </a:r>
            <a:endParaRPr kumimoji="1" lang="en-US" altLang="ko-KR" sz="1800" b="1" dirty="0">
              <a:latin typeface="+mn-ea"/>
            </a:endParaRPr>
          </a:p>
          <a:p>
            <a:endParaRPr kumimoji="1" lang="en-US" altLang="ko-Kore-KR" b="1" dirty="0">
              <a:latin typeface="+mn-ea"/>
            </a:endParaRPr>
          </a:p>
          <a:p>
            <a:r>
              <a:rPr kumimoji="1" lang="en-US" altLang="ko-Kore-KR" b="1" dirty="0">
                <a:latin typeface="+mn-ea"/>
              </a:rPr>
              <a:t>AR</a:t>
            </a:r>
            <a:r>
              <a:rPr kumimoji="1" lang="ko-Kore-KR" altLang="en-US" b="1" dirty="0">
                <a:latin typeface="+mn-ea"/>
              </a:rPr>
              <a:t>이라도 조금은 틀어질 수 있는데</a:t>
            </a:r>
            <a:r>
              <a:rPr kumimoji="1" lang="en-US" altLang="ko-Kore-KR" b="1" dirty="0">
                <a:latin typeface="+mn-ea"/>
              </a:rPr>
              <a:t>, </a:t>
            </a:r>
            <a:r>
              <a:rPr kumimoji="1" lang="ko-Kore-KR" altLang="en-US" b="1" dirty="0">
                <a:latin typeface="+mn-ea"/>
              </a:rPr>
              <a:t>태양</a:t>
            </a:r>
            <a:r>
              <a:rPr kumimoji="1" lang="en-US" altLang="ko-Kore-KR" b="1" dirty="0">
                <a:latin typeface="+mn-ea"/>
              </a:rPr>
              <a:t>, </a:t>
            </a:r>
            <a:r>
              <a:rPr kumimoji="1" lang="ko-Kore-KR" altLang="en-US" b="1" dirty="0">
                <a:latin typeface="+mn-ea"/>
              </a:rPr>
              <a:t>달 등 크고 밝은 천체를 기준으로 조금씩 틀어진 부분을 조정 할 수 있다면 좋겠다</a:t>
            </a:r>
            <a:r>
              <a:rPr kumimoji="1" lang="en-US" altLang="ko-Kore-KR" b="1" dirty="0">
                <a:latin typeface="+mn-ea"/>
              </a:rPr>
              <a:t>.</a:t>
            </a:r>
          </a:p>
          <a:p>
            <a:endParaRPr kumimoji="1" lang="en-US" altLang="ko-Kore-KR" b="1" dirty="0">
              <a:latin typeface="+mn-ea"/>
            </a:endParaRPr>
          </a:p>
          <a:p>
            <a:r>
              <a:rPr kumimoji="1" lang="ko-Kore-KR" altLang="en-US" b="1" dirty="0">
                <a:latin typeface="+mn-ea"/>
              </a:rPr>
              <a:t>캘린더 알림 기능 </a:t>
            </a:r>
            <a:endParaRPr kumimoji="1" lang="en-US" altLang="ko-Kore-KR" b="1" dirty="0">
              <a:latin typeface="+mn-ea"/>
            </a:endParaRPr>
          </a:p>
          <a:p>
            <a:endParaRPr kumimoji="1" lang="en-US" altLang="ko-Kore-KR" b="1" dirty="0">
              <a:latin typeface="+mn-ea"/>
            </a:endParaRPr>
          </a:p>
          <a:p>
            <a:r>
              <a:rPr kumimoji="1" lang="ko-Kore-KR" altLang="en-US" b="1" dirty="0">
                <a:latin typeface="+mn-ea"/>
              </a:rPr>
              <a:t>특정 천체 이벤트가 발생할지를 캘린더 에서 확인 가능한데</a:t>
            </a:r>
            <a:r>
              <a:rPr kumimoji="1" lang="en-US" altLang="ko-Kore-KR" b="1" dirty="0">
                <a:latin typeface="+mn-ea"/>
              </a:rPr>
              <a:t>, </a:t>
            </a:r>
            <a:r>
              <a:rPr kumimoji="1" lang="ko-Kore-KR" altLang="en-US" b="1" dirty="0">
                <a:latin typeface="+mn-ea"/>
              </a:rPr>
              <a:t>해당 이벤트 예약시 알림이 오는 기능을 추가한다면</a:t>
            </a:r>
            <a:r>
              <a:rPr kumimoji="1" lang="en-US" altLang="ko-Kore-KR" b="1" dirty="0">
                <a:latin typeface="+mn-ea"/>
              </a:rPr>
              <a:t>, </a:t>
            </a:r>
            <a:r>
              <a:rPr kumimoji="1" lang="ko-Kore-KR" altLang="en-US" b="1" dirty="0">
                <a:latin typeface="+mn-ea"/>
              </a:rPr>
              <a:t>유저들의 지속적인 사용에 도움이 될 것 같다</a:t>
            </a:r>
            <a:r>
              <a:rPr kumimoji="1" lang="en-US" altLang="ko-Kore-KR" b="1" dirty="0">
                <a:latin typeface="+mn-ea"/>
              </a:rPr>
              <a:t>.</a:t>
            </a:r>
          </a:p>
          <a:p>
            <a:endParaRPr kumimoji="1" lang="en-US" altLang="ko-Kore-KR" b="1" dirty="0">
              <a:latin typeface="+mn-ea"/>
            </a:endParaRPr>
          </a:p>
          <a:p>
            <a:endParaRPr kumimoji="1" lang="en-US" altLang="ko-Kore-KR" b="1" dirty="0">
              <a:latin typeface="+mn-ea"/>
            </a:endParaRPr>
          </a:p>
          <a:p>
            <a:r>
              <a:rPr kumimoji="1" lang="en-US" altLang="ko-Kore-KR" b="1" dirty="0">
                <a:latin typeface="+mn-ea"/>
              </a:rPr>
              <a:t>AR</a:t>
            </a:r>
            <a:r>
              <a:rPr kumimoji="1" lang="ko-Kore-KR" altLang="en-US" b="1" dirty="0">
                <a:latin typeface="+mn-ea"/>
              </a:rPr>
              <a:t>위치 파악 기능</a:t>
            </a:r>
            <a:r>
              <a:rPr kumimoji="1" lang="en-US" altLang="ko-KR" b="1" dirty="0">
                <a:latin typeface="+mn-ea"/>
              </a:rPr>
              <a:t>.</a:t>
            </a:r>
          </a:p>
          <a:p>
            <a:endParaRPr kumimoji="1" lang="en-US" altLang="ko-Kore-KR" b="1" dirty="0">
              <a:latin typeface="+mn-ea"/>
            </a:endParaRPr>
          </a:p>
          <a:p>
            <a:r>
              <a:rPr kumimoji="1" lang="ko-Kore-KR" altLang="en-US" b="1" dirty="0">
                <a:latin typeface="+mn-ea"/>
              </a:rPr>
              <a:t>이벤트 발생시</a:t>
            </a:r>
            <a:r>
              <a:rPr kumimoji="1" lang="en-US" altLang="ko-Kore-KR" b="1" dirty="0">
                <a:latin typeface="+mn-ea"/>
              </a:rPr>
              <a:t>, AR</a:t>
            </a:r>
            <a:r>
              <a:rPr kumimoji="1" lang="ko-Kore-KR" altLang="en-US" b="1" dirty="0">
                <a:latin typeface="+mn-ea"/>
              </a:rPr>
              <a:t>화면에서 위치를 특정하여</a:t>
            </a:r>
            <a:r>
              <a:rPr kumimoji="1" lang="en-US" altLang="ko-Kore-KR" b="1" dirty="0">
                <a:latin typeface="+mn-ea"/>
              </a:rPr>
              <a:t>, </a:t>
            </a:r>
            <a:r>
              <a:rPr kumimoji="1" lang="ko-Kore-KR" altLang="en-US" b="1" dirty="0">
                <a:latin typeface="+mn-ea"/>
              </a:rPr>
              <a:t>해당 방향을 알려주면 방향을 잘 모르는 사람도 이벤트를 관측 할 수 있다</a:t>
            </a:r>
            <a:r>
              <a:rPr kumimoji="1" lang="en-US" altLang="ko-Kore-KR" b="1" dirty="0">
                <a:latin typeface="+mn-ea"/>
              </a:rPr>
              <a:t>.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15013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6597"/>
          </a:xfrm>
        </p:spPr>
        <p:txBody>
          <a:bodyPr>
            <a:normAutofit fontScale="90000"/>
          </a:bodyPr>
          <a:lstStyle/>
          <a:p>
            <a:r>
              <a:rPr kumimoji="1" lang="en-US" altLang="ko-KR" b="1" dirty="0">
                <a:latin typeface="+mn-lt"/>
              </a:rPr>
              <a:t>Contents</a:t>
            </a:r>
            <a:endParaRPr kumimoji="1" lang="ko-Kore-KR" altLang="en-US" b="1" dirty="0">
              <a:latin typeface="+mn-lt"/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914B48B5-50C0-EF4B-B7C5-448B28991F12}"/>
              </a:ext>
            </a:extLst>
          </p:cNvPr>
          <p:cNvSpPr txBox="1">
            <a:spLocks/>
          </p:cNvSpPr>
          <p:nvPr/>
        </p:nvSpPr>
        <p:spPr>
          <a:xfrm>
            <a:off x="1424354" y="1403155"/>
            <a:ext cx="7532077" cy="4936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2400" b="1" dirty="0">
                <a:latin typeface="+mj-ea"/>
              </a:rPr>
              <a:t>Sky Guide</a:t>
            </a:r>
            <a:r>
              <a:rPr kumimoji="1" lang="ko-KR" altLang="en-US" sz="2400" b="1" dirty="0">
                <a:latin typeface="+mj-ea"/>
              </a:rPr>
              <a:t>제품 소개</a:t>
            </a:r>
            <a:endParaRPr kumimoji="1" lang="en-US" altLang="ko-KR" sz="2400" b="1" dirty="0">
              <a:latin typeface="+mj-ea"/>
            </a:endParaRPr>
          </a:p>
          <a:p>
            <a:pPr lvl="1"/>
            <a:r>
              <a:rPr kumimoji="1" lang="en-US" altLang="ko-KR" sz="1400" b="1" dirty="0">
                <a:latin typeface="+mn-ea"/>
              </a:rPr>
              <a:t>a1.</a:t>
            </a:r>
            <a:r>
              <a:rPr kumimoji="1" lang="ko-KR" altLang="en-US" sz="1400" b="1" dirty="0">
                <a:latin typeface="+mn-ea"/>
              </a:rPr>
              <a:t> 입력된 데이터 형식 전환</a:t>
            </a:r>
            <a:r>
              <a:rPr kumimoji="1" lang="en-US" altLang="ko-KR" sz="1400" b="1" dirty="0">
                <a:latin typeface="+mn-ea"/>
              </a:rPr>
              <a:t>(</a:t>
            </a:r>
            <a:r>
              <a:rPr kumimoji="1" lang="ko-KR" altLang="en-US" sz="1400" b="1" dirty="0">
                <a:latin typeface="+mn-ea"/>
              </a:rPr>
              <a:t>피벗 테이블</a:t>
            </a:r>
            <a:r>
              <a:rPr kumimoji="1" lang="en-US" altLang="ko-KR" sz="1400" b="1" dirty="0">
                <a:latin typeface="+mn-ea"/>
              </a:rPr>
              <a:t>)</a:t>
            </a:r>
            <a:r>
              <a:rPr kumimoji="1" lang="ko-KR" altLang="en-US" sz="1400" b="1" dirty="0">
                <a:latin typeface="+mn-ea"/>
              </a:rPr>
              <a:t> </a:t>
            </a:r>
            <a:endParaRPr kumimoji="1" lang="en-US" altLang="ko-KR" sz="1400" b="1" dirty="0">
              <a:latin typeface="+mn-ea"/>
            </a:endParaRPr>
          </a:p>
          <a:p>
            <a:pPr lvl="1"/>
            <a:r>
              <a:rPr kumimoji="1" lang="ko-KR" altLang="en-US" sz="1400" b="1" dirty="0">
                <a:latin typeface="+mn-ea"/>
              </a:rPr>
              <a:t>무료 기능 소개</a:t>
            </a:r>
            <a:endParaRPr kumimoji="1" lang="en-US" altLang="ko-KR" sz="1400" b="1" dirty="0">
              <a:latin typeface="+mn-ea"/>
            </a:endParaRPr>
          </a:p>
          <a:p>
            <a:pPr lvl="1"/>
            <a:r>
              <a:rPr kumimoji="1" lang="ko-KR" altLang="en-US" sz="1400" b="1" dirty="0">
                <a:latin typeface="+mn-ea"/>
              </a:rPr>
              <a:t>유료 기능 소개</a:t>
            </a:r>
            <a:endParaRPr kumimoji="1" lang="en-US" altLang="ko-KR" sz="2400" b="1" dirty="0">
              <a:latin typeface="+mj-ea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2400" b="1" dirty="0">
                <a:latin typeface="+mj-ea"/>
              </a:rPr>
              <a:t>Sky Guide</a:t>
            </a:r>
            <a:r>
              <a:rPr kumimoji="1" lang="ko-KR" altLang="en-US" sz="2400" b="1" dirty="0">
                <a:latin typeface="+mj-ea"/>
              </a:rPr>
              <a:t>의 강점</a:t>
            </a:r>
            <a:endParaRPr kumimoji="1" lang="en-US" altLang="ko-KR" sz="2400" b="1" dirty="0">
              <a:latin typeface="+mj-ea"/>
            </a:endParaRPr>
          </a:p>
          <a:p>
            <a:pPr lvl="1"/>
            <a:r>
              <a:rPr kumimoji="1" lang="en-US" altLang="ko-KR" sz="1400" b="1" dirty="0">
                <a:latin typeface="+mn-ea"/>
              </a:rPr>
              <a:t>a1.</a:t>
            </a:r>
            <a:r>
              <a:rPr kumimoji="1" lang="ko-KR" altLang="en-US" sz="1400" b="1" dirty="0">
                <a:latin typeface="+mn-ea"/>
              </a:rPr>
              <a:t> 입력된 데이터 형식 전환</a:t>
            </a:r>
            <a:r>
              <a:rPr kumimoji="1" lang="en-US" altLang="ko-KR" sz="1400" b="1" dirty="0">
                <a:latin typeface="+mn-ea"/>
              </a:rPr>
              <a:t>(</a:t>
            </a:r>
            <a:r>
              <a:rPr kumimoji="1" lang="ko-KR" altLang="en-US" sz="1400" b="1" dirty="0">
                <a:latin typeface="+mn-ea"/>
              </a:rPr>
              <a:t>피벗 테이블</a:t>
            </a:r>
            <a:r>
              <a:rPr kumimoji="1" lang="en-US" altLang="ko-KR" sz="1400" b="1" dirty="0">
                <a:latin typeface="+mn-ea"/>
              </a:rPr>
              <a:t>)</a:t>
            </a:r>
            <a:r>
              <a:rPr kumimoji="1" lang="ko-KR" altLang="en-US" sz="1400" b="1" dirty="0">
                <a:latin typeface="+mn-ea"/>
              </a:rPr>
              <a:t> </a:t>
            </a:r>
            <a:endParaRPr kumimoji="1" lang="en-US" altLang="ko-KR" sz="1400" b="1" dirty="0">
              <a:latin typeface="+mn-ea"/>
            </a:endParaRPr>
          </a:p>
          <a:p>
            <a:pPr lvl="1"/>
            <a:r>
              <a:rPr kumimoji="1" lang="en-US" altLang="ko-KR" sz="1400" b="1" dirty="0">
                <a:latin typeface="+mn-ea"/>
              </a:rPr>
              <a:t>b1.</a:t>
            </a:r>
            <a:r>
              <a:rPr kumimoji="1" lang="ko-KR" altLang="en-US" sz="1400" b="1" dirty="0">
                <a:latin typeface="+mn-ea"/>
              </a:rPr>
              <a:t> </a:t>
            </a:r>
            <a:r>
              <a:rPr kumimoji="1" lang="ko-KR" altLang="en-US" sz="1400" b="1" dirty="0" err="1">
                <a:latin typeface="+mn-ea"/>
              </a:rPr>
              <a:t>슬라이서</a:t>
            </a:r>
            <a:r>
              <a:rPr kumimoji="1" lang="ko-KR" altLang="en-US" sz="1400" b="1" dirty="0">
                <a:latin typeface="+mn-ea"/>
              </a:rPr>
              <a:t> 삽입</a:t>
            </a:r>
            <a:r>
              <a:rPr kumimoji="1" lang="en-US" altLang="ko-KR" sz="1400" b="1" dirty="0">
                <a:latin typeface="+mn-ea"/>
              </a:rPr>
              <a:t>(</a:t>
            </a:r>
            <a:r>
              <a:rPr kumimoji="1" lang="ko-KR" altLang="en-US" sz="1400" b="1" dirty="0">
                <a:latin typeface="+mn-ea"/>
              </a:rPr>
              <a:t>피벗 테이블</a:t>
            </a:r>
            <a:r>
              <a:rPr kumimoji="1" lang="en-US" altLang="ko-KR" sz="1400" b="1" dirty="0">
                <a:latin typeface="+mn-ea"/>
              </a:rPr>
              <a:t>)</a:t>
            </a:r>
          </a:p>
          <a:p>
            <a:pPr lvl="1"/>
            <a:r>
              <a:rPr kumimoji="1" lang="en-US" altLang="ko-KR" sz="1400" b="1" dirty="0">
                <a:latin typeface="+mn-ea"/>
              </a:rPr>
              <a:t>a2</a:t>
            </a:r>
            <a:r>
              <a:rPr kumimoji="1" lang="en-US" altLang="ko-Kore-KR" sz="1400" b="1" dirty="0">
                <a:latin typeface="+mn-ea"/>
              </a:rPr>
              <a:t>. </a:t>
            </a:r>
            <a:r>
              <a:rPr kumimoji="1" lang="ko-KR" altLang="en-US" sz="1400" b="1" dirty="0">
                <a:latin typeface="+mn-ea"/>
              </a:rPr>
              <a:t>입력된 데이터 형식 전환</a:t>
            </a:r>
            <a:r>
              <a:rPr kumimoji="1" lang="en-US" altLang="ko-KR" sz="1400" b="1" dirty="0">
                <a:latin typeface="+mn-ea"/>
              </a:rPr>
              <a:t>(</a:t>
            </a:r>
            <a:r>
              <a:rPr kumimoji="1" lang="ko-KR" altLang="en-US" sz="1400" b="1" dirty="0">
                <a:latin typeface="+mn-ea"/>
              </a:rPr>
              <a:t>표</a:t>
            </a:r>
            <a:r>
              <a:rPr kumimoji="1" lang="en-US" altLang="ko-KR" sz="1400" b="1" dirty="0">
                <a:latin typeface="+mn-ea"/>
              </a:rPr>
              <a:t>)</a:t>
            </a:r>
            <a:r>
              <a:rPr kumimoji="1" lang="ko-KR" altLang="en-US" sz="1400" b="1" dirty="0">
                <a:latin typeface="+mn-ea"/>
              </a:rPr>
              <a:t> </a:t>
            </a:r>
            <a:endParaRPr kumimoji="1" lang="en-US" altLang="ko-KR" sz="1400" b="1" dirty="0">
              <a:latin typeface="+mn-ea"/>
            </a:endParaRPr>
          </a:p>
          <a:p>
            <a:pPr lvl="1"/>
            <a:r>
              <a:rPr kumimoji="1" lang="en-US" altLang="ko-Kore-KR" sz="1400" b="1" dirty="0">
                <a:latin typeface="+mn-ea"/>
              </a:rPr>
              <a:t>b2. </a:t>
            </a:r>
            <a:r>
              <a:rPr kumimoji="1" lang="ko-KR" altLang="en-US" sz="1400" b="1" dirty="0" err="1">
                <a:latin typeface="+mn-ea"/>
              </a:rPr>
              <a:t>슬라이서</a:t>
            </a:r>
            <a:r>
              <a:rPr kumimoji="1" lang="ko-KR" altLang="en-US" sz="1400" b="1" dirty="0">
                <a:latin typeface="+mn-ea"/>
              </a:rPr>
              <a:t> 삽입</a:t>
            </a:r>
            <a:r>
              <a:rPr kumimoji="1" lang="en-US" altLang="ko-KR" sz="1400" b="1" dirty="0">
                <a:latin typeface="+mn-ea"/>
              </a:rPr>
              <a:t>(</a:t>
            </a:r>
            <a:r>
              <a:rPr kumimoji="1" lang="ko-KR" altLang="en-US" sz="1400" b="1" dirty="0">
                <a:latin typeface="+mn-ea"/>
              </a:rPr>
              <a:t>표</a:t>
            </a:r>
            <a:r>
              <a:rPr kumimoji="1" lang="en-US" altLang="ko-KR" sz="1400" b="1" dirty="0">
                <a:latin typeface="+mn-ea"/>
              </a:rPr>
              <a:t>)</a:t>
            </a:r>
          </a:p>
          <a:p>
            <a:pPr lvl="1"/>
            <a:r>
              <a:rPr kumimoji="1" lang="en-US" altLang="ko-KR" sz="1400" b="1" dirty="0">
                <a:latin typeface="+mn-ea"/>
              </a:rPr>
              <a:t>c</a:t>
            </a:r>
            <a:r>
              <a:rPr kumimoji="1" lang="en-US" altLang="ko-Kore-KR" sz="1400" b="1" dirty="0">
                <a:latin typeface="+mn-ea"/>
              </a:rPr>
              <a:t>. </a:t>
            </a:r>
            <a:r>
              <a:rPr kumimoji="1" lang="ko-KR" altLang="en-US" sz="1400" b="1" dirty="0">
                <a:latin typeface="+mn-ea"/>
              </a:rPr>
              <a:t>필요 항목 선택</a:t>
            </a:r>
            <a:endParaRPr kumimoji="1" lang="en-US" altLang="ko-KR" sz="2400" b="1" dirty="0">
              <a:latin typeface="+mj-ea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2400" b="1" dirty="0">
                <a:latin typeface="+mj-ea"/>
              </a:rPr>
              <a:t>개선 기회</a:t>
            </a:r>
            <a:endParaRPr kumimoji="1" lang="en-US" altLang="ko-KR" sz="2400" b="1" dirty="0">
              <a:latin typeface="+mj-ea"/>
            </a:endParaRPr>
          </a:p>
          <a:p>
            <a:pPr lvl="1"/>
            <a:r>
              <a:rPr kumimoji="1" lang="en-US" altLang="ko-KR" sz="1400" b="1" dirty="0">
                <a:latin typeface="+mn-ea"/>
              </a:rPr>
              <a:t>a1.</a:t>
            </a:r>
            <a:r>
              <a:rPr kumimoji="1" lang="ko-KR" altLang="en-US" sz="1400" b="1" dirty="0">
                <a:latin typeface="+mn-ea"/>
              </a:rPr>
              <a:t> 입력된 데이터 형식 전환</a:t>
            </a:r>
            <a:r>
              <a:rPr kumimoji="1" lang="en-US" altLang="ko-KR" sz="1400" b="1" dirty="0">
                <a:latin typeface="+mn-ea"/>
              </a:rPr>
              <a:t>(</a:t>
            </a:r>
            <a:r>
              <a:rPr kumimoji="1" lang="ko-KR" altLang="en-US" sz="1400" b="1" dirty="0">
                <a:latin typeface="+mn-ea"/>
              </a:rPr>
              <a:t>피벗 테이블</a:t>
            </a:r>
            <a:r>
              <a:rPr kumimoji="1" lang="en-US" altLang="ko-KR" sz="1400" b="1" dirty="0">
                <a:latin typeface="+mn-ea"/>
              </a:rPr>
              <a:t>)</a:t>
            </a:r>
            <a:r>
              <a:rPr kumimoji="1" lang="ko-KR" altLang="en-US" sz="1400" b="1" dirty="0">
                <a:latin typeface="+mn-ea"/>
              </a:rPr>
              <a:t> </a:t>
            </a:r>
            <a:endParaRPr kumimoji="1" lang="en-US" altLang="ko-KR" sz="1400" b="1" dirty="0">
              <a:latin typeface="+mn-ea"/>
            </a:endParaRPr>
          </a:p>
          <a:p>
            <a:pPr lvl="1"/>
            <a:r>
              <a:rPr kumimoji="1" lang="en-US" altLang="ko-KR" sz="1400" b="1" dirty="0">
                <a:latin typeface="+mn-ea"/>
              </a:rPr>
              <a:t>b1.</a:t>
            </a:r>
            <a:r>
              <a:rPr kumimoji="1" lang="ko-KR" altLang="en-US" sz="1400" b="1" dirty="0">
                <a:latin typeface="+mn-ea"/>
              </a:rPr>
              <a:t> </a:t>
            </a:r>
            <a:r>
              <a:rPr kumimoji="1" lang="ko-KR" altLang="en-US" sz="1400" b="1" dirty="0" err="1">
                <a:latin typeface="+mn-ea"/>
              </a:rPr>
              <a:t>슬라이서</a:t>
            </a:r>
            <a:r>
              <a:rPr kumimoji="1" lang="ko-KR" altLang="en-US" sz="1400" b="1" dirty="0">
                <a:latin typeface="+mn-ea"/>
              </a:rPr>
              <a:t> 삽입</a:t>
            </a:r>
            <a:r>
              <a:rPr kumimoji="1" lang="en-US" altLang="ko-KR" sz="1400" b="1" dirty="0">
                <a:latin typeface="+mn-ea"/>
              </a:rPr>
              <a:t>(</a:t>
            </a:r>
            <a:r>
              <a:rPr kumimoji="1" lang="ko-KR" altLang="en-US" sz="1400" b="1" dirty="0">
                <a:latin typeface="+mn-ea"/>
              </a:rPr>
              <a:t>피벗 테이블</a:t>
            </a:r>
            <a:r>
              <a:rPr kumimoji="1" lang="en-US" altLang="ko-KR" sz="1400" b="1" dirty="0"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9864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+mn-lt"/>
              </a:rPr>
              <a:t>Sky Guide</a:t>
            </a:r>
            <a:r>
              <a:rPr kumimoji="1" lang="ko-KR" altLang="en-US" b="1" dirty="0">
                <a:latin typeface="+mn-lt"/>
              </a:rPr>
              <a:t> </a:t>
            </a:r>
            <a:r>
              <a:rPr kumimoji="1" lang="ko-KR" altLang="en-US" sz="3600" b="1" dirty="0">
                <a:latin typeface="+mn-ea"/>
                <a:ea typeface="+mn-ea"/>
              </a:rPr>
              <a:t>제품 소개</a:t>
            </a:r>
            <a:endParaRPr kumimoji="1" lang="en-US" altLang="ko-KR" b="1" dirty="0">
              <a:latin typeface="+mn-ea"/>
              <a:ea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9FB860-6BE9-EF40-B756-CD461212E722}"/>
              </a:ext>
            </a:extLst>
          </p:cNvPr>
          <p:cNvSpPr txBox="1"/>
          <p:nvPr/>
        </p:nvSpPr>
        <p:spPr>
          <a:xfrm>
            <a:off x="1174173" y="1349724"/>
            <a:ext cx="613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800" b="1" dirty="0">
                <a:latin typeface="+mn-ea"/>
              </a:rPr>
              <a:t>1.</a:t>
            </a:r>
            <a:r>
              <a:rPr kumimoji="1" lang="ko-KR" altLang="en-US" sz="1800" b="1" dirty="0">
                <a:latin typeface="+mn-ea"/>
              </a:rPr>
              <a:t> </a:t>
            </a:r>
            <a:r>
              <a:rPr kumimoji="1" lang="en-US" altLang="ko-KR" sz="1800" b="1" dirty="0">
                <a:latin typeface="+mn-ea"/>
              </a:rPr>
              <a:t>Sky Guide</a:t>
            </a:r>
            <a:r>
              <a:rPr kumimoji="1" lang="ko-KR" altLang="en-US" b="1" dirty="0">
                <a:latin typeface="+mn-ea"/>
              </a:rPr>
              <a:t> 간단 소개</a:t>
            </a:r>
            <a:endParaRPr lang="ko-Kore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C7F8954-0260-2B42-B792-4384FCA555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341"/>
          <a:stretch/>
        </p:blipFill>
        <p:spPr>
          <a:xfrm>
            <a:off x="1357169" y="1898073"/>
            <a:ext cx="1234147" cy="11845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29A932D-7F72-2C4C-BD93-C20A1CC28E43}"/>
              </a:ext>
            </a:extLst>
          </p:cNvPr>
          <p:cNvSpPr txBox="1"/>
          <p:nvPr/>
        </p:nvSpPr>
        <p:spPr>
          <a:xfrm>
            <a:off x="2826994" y="2298183"/>
            <a:ext cx="78518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스마트폰</a:t>
            </a:r>
            <a:r>
              <a:rPr kumimoji="1" lang="en-US" altLang="ko-KR" dirty="0"/>
              <a:t>, </a:t>
            </a:r>
            <a:r>
              <a:rPr kumimoji="1" lang="ko-KR" altLang="en-US" dirty="0"/>
              <a:t>태블릿 </a:t>
            </a:r>
            <a:r>
              <a:rPr kumimoji="1" lang="en-US" altLang="ko-KR" dirty="0"/>
              <a:t>PC </a:t>
            </a:r>
            <a:r>
              <a:rPr kumimoji="1" lang="ko-KR" altLang="en-US" dirty="0"/>
              <a:t>등 스마트기기에 탑재된 </a:t>
            </a:r>
            <a:r>
              <a:rPr kumimoji="1" lang="en-US" altLang="ko-KR" dirty="0"/>
              <a:t>GPS</a:t>
            </a:r>
            <a:r>
              <a:rPr kumimoji="1" lang="ko-KR" altLang="en-US" dirty="0"/>
              <a:t>와 </a:t>
            </a:r>
            <a:r>
              <a:rPr kumimoji="1" lang="ko-KR" altLang="en-US" dirty="0" err="1"/>
              <a:t>자이로</a:t>
            </a:r>
            <a:r>
              <a:rPr kumimoji="1" lang="ko-KR" altLang="en-US" dirty="0"/>
              <a:t> 센서를 활용하여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현재 위치를 기반으로</a:t>
            </a:r>
            <a:r>
              <a:rPr kumimoji="1" lang="en-US" altLang="ko-KR" dirty="0"/>
              <a:t>, </a:t>
            </a:r>
            <a:r>
              <a:rPr kumimoji="1" lang="ko-KR" altLang="en-US" dirty="0"/>
              <a:t>지구 주변의 천체의 상대적인 위치를 파악한 이후</a:t>
            </a:r>
            <a:r>
              <a:rPr kumimoji="1" lang="en-US" altLang="ko-KR" dirty="0"/>
              <a:t>,</a:t>
            </a:r>
          </a:p>
          <a:p>
            <a:r>
              <a:rPr kumimoji="1" lang="en-US" altLang="ko-KR" dirty="0"/>
              <a:t>AR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활용하여 보여 주는 어플리케이션</a:t>
            </a:r>
            <a:endParaRPr kumimoji="1" lang="ko-Kore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D52CFB-9051-AA44-B4AD-D86AA856CC8A}"/>
              </a:ext>
            </a:extLst>
          </p:cNvPr>
          <p:cNvSpPr txBox="1"/>
          <p:nvPr/>
        </p:nvSpPr>
        <p:spPr>
          <a:xfrm>
            <a:off x="2826994" y="1898073"/>
            <a:ext cx="12410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Sky Guide</a:t>
            </a:r>
            <a:endParaRPr kumimoji="1" lang="ko-Kore-KR" altLang="en-US" sz="2000" b="1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7DB69D5-D591-EE47-8F44-44492B7E29DD}"/>
              </a:ext>
            </a:extLst>
          </p:cNvPr>
          <p:cNvGrpSpPr/>
          <p:nvPr/>
        </p:nvGrpSpPr>
        <p:grpSpPr>
          <a:xfrm>
            <a:off x="2335135" y="3658553"/>
            <a:ext cx="7521730" cy="2458936"/>
            <a:chOff x="1974242" y="3344488"/>
            <a:chExt cx="7521730" cy="2458936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DF30FAF2-906F-1B47-9D0D-4C536DB7751F}"/>
                </a:ext>
              </a:extLst>
            </p:cNvPr>
            <p:cNvPicPr>
              <a:picLocks/>
            </p:cNvPicPr>
            <p:nvPr/>
          </p:nvPicPr>
          <p:blipFill rotWithShape="1">
            <a:blip r:embed="rId3"/>
            <a:srcRect l="11675" t="9292" r="11183" b="8687"/>
            <a:stretch/>
          </p:blipFill>
          <p:spPr>
            <a:xfrm>
              <a:off x="1974242" y="3344488"/>
              <a:ext cx="3312000" cy="2458936"/>
            </a:xfrm>
            <a:prstGeom prst="rect">
              <a:avLst/>
            </a:prstGeom>
            <a:effectLst>
              <a:reflection stA="33000" endPos="19000" dir="5400000" sy="-100000" algn="bl" rotWithShape="0"/>
            </a:effectLst>
            <a:scene3d>
              <a:camera prst="isometricRightUp">
                <a:rot lat="1800000" lon="21000000" rev="0"/>
              </a:camera>
              <a:lightRig rig="threePt" dir="t"/>
            </a:scene3d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B90452B8-4A2F-AF4C-8341-208553F8ABF0}"/>
                </a:ext>
              </a:extLst>
            </p:cNvPr>
            <p:cNvPicPr>
              <a:picLocks/>
            </p:cNvPicPr>
            <p:nvPr/>
          </p:nvPicPr>
          <p:blipFill rotWithShape="1">
            <a:blip r:embed="rId4"/>
            <a:srcRect l="10832" t="9798" r="10832" b="6566"/>
            <a:stretch/>
          </p:blipFill>
          <p:spPr>
            <a:xfrm>
              <a:off x="6183972" y="3344488"/>
              <a:ext cx="3312000" cy="2458936"/>
            </a:xfrm>
            <a:prstGeom prst="rect">
              <a:avLst/>
            </a:prstGeom>
            <a:effectLst>
              <a:reflection stA="33000" endPos="19000" dir="5400000" sy="-100000" algn="bl" rotWithShape="0"/>
            </a:effectLst>
            <a:scene3d>
              <a:camera prst="isometricLeftDown">
                <a:rot lat="1800000" lon="600000" rev="0"/>
              </a:camera>
              <a:lightRig rig="threePt" dir="t"/>
            </a:scene3d>
          </p:spPr>
        </p:pic>
      </p:grpSp>
    </p:spTree>
    <p:extLst>
      <p:ext uri="{BB962C8B-B14F-4D97-AF65-F5344CB8AC3E}">
        <p14:creationId xmlns:p14="http://schemas.microsoft.com/office/powerpoint/2010/main" val="3631593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+mn-lt"/>
              </a:rPr>
              <a:t>Sky Guide</a:t>
            </a:r>
            <a:r>
              <a:rPr kumimoji="1" lang="ko-KR" altLang="en-US" b="1" dirty="0">
                <a:latin typeface="+mn-lt"/>
              </a:rPr>
              <a:t> </a:t>
            </a:r>
            <a:r>
              <a:rPr kumimoji="1" lang="ko-KR" altLang="en-US" sz="3600" b="1" dirty="0">
                <a:latin typeface="+mn-ea"/>
                <a:ea typeface="+mn-ea"/>
              </a:rPr>
              <a:t>제품 소개</a:t>
            </a:r>
            <a:endParaRPr kumimoji="1" lang="en-US" altLang="ko-KR" b="1" dirty="0">
              <a:latin typeface="+mn-ea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0B9488-16B6-D148-B0C7-B2FE01264C09}"/>
              </a:ext>
            </a:extLst>
          </p:cNvPr>
          <p:cNvSpPr txBox="1"/>
          <p:nvPr/>
        </p:nvSpPr>
        <p:spPr>
          <a:xfrm>
            <a:off x="1174173" y="1349724"/>
            <a:ext cx="613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atin typeface="+mn-ea"/>
              </a:rPr>
              <a:t>2</a:t>
            </a:r>
            <a:r>
              <a:rPr kumimoji="1" lang="en-US" altLang="ko-KR" sz="1800" b="1" dirty="0">
                <a:latin typeface="+mn-ea"/>
              </a:rPr>
              <a:t>.</a:t>
            </a:r>
            <a:r>
              <a:rPr kumimoji="1" lang="ko-KR" altLang="en-US" sz="1800" b="1" dirty="0">
                <a:latin typeface="+mn-ea"/>
              </a:rPr>
              <a:t> </a:t>
            </a:r>
            <a:r>
              <a:rPr kumimoji="1" lang="en-US" altLang="ko-KR" sz="1800" b="1" dirty="0">
                <a:latin typeface="+mn-ea"/>
              </a:rPr>
              <a:t>Sky Guide</a:t>
            </a:r>
            <a:r>
              <a:rPr kumimoji="1" lang="ko-KR" altLang="en-US" b="1" dirty="0">
                <a:latin typeface="+mn-ea"/>
              </a:rPr>
              <a:t> 실시간 관측 관련 기능</a:t>
            </a:r>
            <a:endParaRPr lang="ko-Kore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A82DA8-3641-4245-B766-32F06938381D}"/>
              </a:ext>
            </a:extLst>
          </p:cNvPr>
          <p:cNvSpPr txBox="1"/>
          <p:nvPr/>
        </p:nvSpPr>
        <p:spPr>
          <a:xfrm>
            <a:off x="1174173" y="2043545"/>
            <a:ext cx="6694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현재 위치를 기반으로 한 천체 관측</a:t>
            </a:r>
            <a:r>
              <a:rPr kumimoji="1" lang="en-US" altLang="ko-KR" dirty="0"/>
              <a:t>(88</a:t>
            </a:r>
            <a:r>
              <a:rPr kumimoji="1" lang="ko-KR" altLang="en-US" dirty="0"/>
              <a:t>가지 별자리 </a:t>
            </a:r>
            <a:r>
              <a:rPr kumimoji="1" lang="en-US" altLang="ko-KR" dirty="0"/>
              <a:t>+ 17</a:t>
            </a:r>
            <a:r>
              <a:rPr kumimoji="1" lang="ko-KR" altLang="en-US" dirty="0" err="1"/>
              <a:t>억개</a:t>
            </a:r>
            <a:r>
              <a:rPr kumimoji="1" lang="ko-KR" altLang="en-US" dirty="0"/>
              <a:t> 천체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27FAA0-46A3-B140-94E3-77D587F8DB50}"/>
              </a:ext>
            </a:extLst>
          </p:cNvPr>
          <p:cNvSpPr txBox="1"/>
          <p:nvPr/>
        </p:nvSpPr>
        <p:spPr>
          <a:xfrm>
            <a:off x="1174173" y="3144981"/>
            <a:ext cx="3864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각</a:t>
            </a:r>
            <a:r>
              <a:rPr kumimoji="1" lang="ko-KR" altLang="en-US" dirty="0"/>
              <a:t> 천체 및 별자리에 대한 </a:t>
            </a:r>
            <a:r>
              <a:rPr kumimoji="1" lang="en-US" altLang="ko-KR" dirty="0"/>
              <a:t>information</a:t>
            </a:r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471F7B-C3B3-D743-AD3A-302AC56A8074}"/>
              </a:ext>
            </a:extLst>
          </p:cNvPr>
          <p:cNvSpPr txBox="1"/>
          <p:nvPr/>
        </p:nvSpPr>
        <p:spPr>
          <a:xfrm>
            <a:off x="1174173" y="4204853"/>
            <a:ext cx="168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최대 </a:t>
            </a:r>
            <a:r>
              <a:rPr kumimoji="1" lang="en-US" altLang="ko-KR" dirty="0"/>
              <a:t>1000</a:t>
            </a:r>
            <a:r>
              <a:rPr kumimoji="1" lang="ko-KR" altLang="en-US" dirty="0"/>
              <a:t>배 줌</a:t>
            </a:r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A41ECB-08EF-3143-BE23-DB34706A5729}"/>
              </a:ext>
            </a:extLst>
          </p:cNvPr>
          <p:cNvSpPr txBox="1"/>
          <p:nvPr/>
        </p:nvSpPr>
        <p:spPr>
          <a:xfrm>
            <a:off x="1174173" y="4973918"/>
            <a:ext cx="168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최대 </a:t>
            </a:r>
            <a:r>
              <a:rPr kumimoji="1" lang="en-US" altLang="ko-KR" dirty="0"/>
              <a:t>1000</a:t>
            </a:r>
            <a:r>
              <a:rPr kumimoji="1" lang="ko-KR" altLang="en-US" dirty="0"/>
              <a:t>배 줌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62503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+mn-lt"/>
              </a:rPr>
              <a:t>Sky Guide</a:t>
            </a:r>
            <a:r>
              <a:rPr kumimoji="1" lang="ko-KR" altLang="en-US" b="1" dirty="0">
                <a:latin typeface="+mn-lt"/>
              </a:rPr>
              <a:t> </a:t>
            </a:r>
            <a:r>
              <a:rPr kumimoji="1" lang="ko-KR" altLang="en-US" sz="3600" b="1" dirty="0">
                <a:latin typeface="+mn-ea"/>
                <a:ea typeface="+mn-ea"/>
              </a:rPr>
              <a:t>제품 소개</a:t>
            </a:r>
            <a:endParaRPr kumimoji="1" lang="en-US" altLang="ko-KR" b="1" dirty="0">
              <a:latin typeface="+mn-ea"/>
              <a:ea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471F7B-C3B3-D743-AD3A-302AC56A8074}"/>
              </a:ext>
            </a:extLst>
          </p:cNvPr>
          <p:cNvSpPr txBox="1"/>
          <p:nvPr/>
        </p:nvSpPr>
        <p:spPr>
          <a:xfrm>
            <a:off x="1174173" y="2173146"/>
            <a:ext cx="2420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소행성 및 유성우 예측</a:t>
            </a:r>
            <a:endParaRPr kumimoji="1" lang="ko-Kore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4CDB66-B0B3-084D-8F34-6DB3B48C1843}"/>
              </a:ext>
            </a:extLst>
          </p:cNvPr>
          <p:cNvSpPr txBox="1"/>
          <p:nvPr/>
        </p:nvSpPr>
        <p:spPr>
          <a:xfrm>
            <a:off x="1174173" y="1349724"/>
            <a:ext cx="613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atin typeface="+mn-ea"/>
              </a:rPr>
              <a:t>2</a:t>
            </a:r>
            <a:r>
              <a:rPr kumimoji="1" lang="en-US" altLang="ko-KR" sz="1800" b="1" dirty="0">
                <a:latin typeface="+mn-ea"/>
              </a:rPr>
              <a:t>.</a:t>
            </a:r>
            <a:r>
              <a:rPr kumimoji="1" lang="ko-KR" altLang="en-US" sz="1800" b="1" dirty="0">
                <a:latin typeface="+mn-ea"/>
              </a:rPr>
              <a:t> </a:t>
            </a:r>
            <a:r>
              <a:rPr kumimoji="1" lang="en-US" altLang="ko-KR" sz="1800" b="1" dirty="0">
                <a:latin typeface="+mn-ea"/>
              </a:rPr>
              <a:t>Sky Guide </a:t>
            </a:r>
            <a:r>
              <a:rPr kumimoji="1" lang="ko-KR" altLang="en-US" sz="1800" b="1" dirty="0">
                <a:latin typeface="+mn-ea"/>
              </a:rPr>
              <a:t>이벤트 캘린더</a:t>
            </a:r>
            <a:r>
              <a:rPr kumimoji="1" lang="en-US" altLang="ko-KR" sz="1800" b="1" dirty="0">
                <a:latin typeface="+mn-ea"/>
              </a:rPr>
              <a:t>, </a:t>
            </a:r>
            <a:r>
              <a:rPr kumimoji="1" lang="ko-KR" altLang="en-US" sz="1800" b="1" dirty="0">
                <a:latin typeface="+mn-ea"/>
              </a:rPr>
              <a:t>기사 추천</a:t>
            </a:r>
            <a:r>
              <a:rPr kumimoji="1" lang="en-US" altLang="ko-KR" sz="1800" b="1" dirty="0">
                <a:latin typeface="+mn-ea"/>
              </a:rPr>
              <a:t>, </a:t>
            </a:r>
            <a:r>
              <a:rPr kumimoji="1" lang="ko-KR" altLang="en-US" sz="1800" b="1" dirty="0">
                <a:latin typeface="+mn-ea"/>
              </a:rPr>
              <a:t>검색</a:t>
            </a:r>
            <a:r>
              <a:rPr kumimoji="1" lang="en-US" altLang="ko-KR" sz="1800" b="1" dirty="0">
                <a:latin typeface="+mn-ea"/>
              </a:rPr>
              <a:t>, </a:t>
            </a:r>
            <a:r>
              <a:rPr kumimoji="1" lang="ko-KR" altLang="en-US" sz="1800" b="1" dirty="0">
                <a:latin typeface="+mn-ea"/>
              </a:rPr>
              <a:t>설정</a:t>
            </a:r>
            <a:r>
              <a:rPr kumimoji="1" lang="en-US" altLang="ko-KR" sz="1800" b="1" dirty="0">
                <a:latin typeface="+mn-ea"/>
              </a:rPr>
              <a:t> </a:t>
            </a:r>
            <a:endParaRPr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83B664-4834-1048-A731-5E08188C1414}"/>
              </a:ext>
            </a:extLst>
          </p:cNvPr>
          <p:cNvSpPr txBox="1"/>
          <p:nvPr/>
        </p:nvSpPr>
        <p:spPr>
          <a:xfrm>
            <a:off x="1174173" y="3114840"/>
            <a:ext cx="4887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날짜별로</a:t>
            </a:r>
            <a:r>
              <a:rPr kumimoji="1" lang="ko-KR" altLang="en-US" dirty="0"/>
              <a:t> 관찰하기 좋은 </a:t>
            </a:r>
            <a:r>
              <a:rPr kumimoji="1" lang="ko-KR" altLang="en-US" dirty="0" err="1"/>
              <a:t>천체현상</a:t>
            </a:r>
            <a:r>
              <a:rPr kumimoji="1" lang="ko-KR" altLang="en-US" dirty="0"/>
              <a:t> 소개 및 설명</a:t>
            </a:r>
            <a:endParaRPr kumimoji="1"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BF6D54-0FDC-CD4D-8D70-7D926F79A0BC}"/>
              </a:ext>
            </a:extLst>
          </p:cNvPr>
          <p:cNvSpPr txBox="1"/>
          <p:nvPr/>
        </p:nvSpPr>
        <p:spPr>
          <a:xfrm>
            <a:off x="1174173" y="3946191"/>
            <a:ext cx="3627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특정 이벤트의 발생 시간대로 이동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6334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+mn-lt"/>
              </a:rPr>
              <a:t>Sky Guide</a:t>
            </a:r>
            <a:r>
              <a:rPr kumimoji="1" lang="ko-KR" altLang="en-US" sz="3600" b="1" dirty="0">
                <a:latin typeface="+mj-ea"/>
              </a:rPr>
              <a:t>의 강점</a:t>
            </a:r>
            <a:endParaRPr kumimoji="1" lang="en-US" altLang="ko-KR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0B9488-16B6-D148-B0C7-B2FE01264C09}"/>
              </a:ext>
            </a:extLst>
          </p:cNvPr>
          <p:cNvSpPr txBox="1"/>
          <p:nvPr/>
        </p:nvSpPr>
        <p:spPr>
          <a:xfrm>
            <a:off x="1174173" y="1349724"/>
            <a:ext cx="6130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800" b="1" dirty="0">
                <a:latin typeface="+mn-ea"/>
              </a:rPr>
              <a:t>1.</a:t>
            </a:r>
            <a:r>
              <a:rPr kumimoji="1" lang="ko-KR" altLang="en-US" sz="1800" b="1" dirty="0">
                <a:latin typeface="+mn-ea"/>
              </a:rPr>
              <a:t> 별자리가 잘 보이지 않는 현대 사회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277617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+mn-lt"/>
              </a:rPr>
              <a:t>Sky Guide</a:t>
            </a:r>
            <a:r>
              <a:rPr kumimoji="1" lang="ko-KR" altLang="en-US" sz="3600" b="1" dirty="0">
                <a:latin typeface="+mj-ea"/>
              </a:rPr>
              <a:t>의 강점</a:t>
            </a:r>
            <a:endParaRPr kumimoji="1" lang="en-US" altLang="ko-KR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0B9488-16B6-D148-B0C7-B2FE01264C09}"/>
              </a:ext>
            </a:extLst>
          </p:cNvPr>
          <p:cNvSpPr txBox="1"/>
          <p:nvPr/>
        </p:nvSpPr>
        <p:spPr>
          <a:xfrm>
            <a:off x="1174172" y="1349724"/>
            <a:ext cx="9992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atin typeface="+mn-ea"/>
              </a:rPr>
              <a:t>3</a:t>
            </a:r>
            <a:r>
              <a:rPr kumimoji="1" lang="en-US" altLang="ko-KR" sz="1800" b="1" dirty="0">
                <a:latin typeface="+mn-ea"/>
              </a:rPr>
              <a:t>.</a:t>
            </a:r>
            <a:r>
              <a:rPr kumimoji="1" lang="ko-KR" altLang="en-US" sz="1800" b="1" dirty="0">
                <a:latin typeface="+mn-ea"/>
              </a:rPr>
              <a:t> 시간과 공간의 제약을 받지 않고</a:t>
            </a:r>
            <a:r>
              <a:rPr kumimoji="1" lang="en-US" altLang="ko-KR" sz="1800" b="1" dirty="0">
                <a:latin typeface="+mn-ea"/>
              </a:rPr>
              <a:t>, </a:t>
            </a:r>
            <a:r>
              <a:rPr kumimoji="1" lang="ko-KR" altLang="en-US" sz="1800" b="1" dirty="0">
                <a:latin typeface="+mn-ea"/>
              </a:rPr>
              <a:t>과거</a:t>
            </a:r>
            <a:r>
              <a:rPr kumimoji="1" lang="en-US" altLang="ko-KR" sz="1800" b="1" dirty="0">
                <a:latin typeface="+mn-ea"/>
              </a:rPr>
              <a:t>, </a:t>
            </a:r>
            <a:r>
              <a:rPr kumimoji="1" lang="ko-KR" altLang="en-US" sz="1800" b="1" dirty="0">
                <a:latin typeface="+mn-ea"/>
              </a:rPr>
              <a:t>미래</a:t>
            </a:r>
            <a:r>
              <a:rPr kumimoji="1" lang="en-US" altLang="ko-KR" sz="1800" b="1" dirty="0">
                <a:latin typeface="+mn-ea"/>
              </a:rPr>
              <a:t>, </a:t>
            </a:r>
            <a:r>
              <a:rPr kumimoji="1" lang="ko-KR" altLang="en-US" sz="1800" b="1" dirty="0">
                <a:latin typeface="+mn-ea"/>
              </a:rPr>
              <a:t>다른 지역의 </a:t>
            </a:r>
            <a:r>
              <a:rPr kumimoji="1" lang="ko-KR" altLang="en-US" sz="1800" b="1" dirty="0" err="1">
                <a:latin typeface="+mn-ea"/>
              </a:rPr>
              <a:t>천체현상</a:t>
            </a:r>
            <a:r>
              <a:rPr kumimoji="1" lang="ko-KR" altLang="en-US" sz="1800" b="1" dirty="0">
                <a:latin typeface="+mn-ea"/>
              </a:rPr>
              <a:t> 관측 가능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06399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+mn-lt"/>
              </a:rPr>
              <a:t>Sky Guide</a:t>
            </a:r>
            <a:r>
              <a:rPr kumimoji="1" lang="ko-KR" altLang="en-US" sz="3600" b="1" dirty="0">
                <a:latin typeface="+mj-ea"/>
              </a:rPr>
              <a:t>의 강점</a:t>
            </a:r>
            <a:endParaRPr kumimoji="1" lang="en-US" altLang="ko-KR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0B9488-16B6-D148-B0C7-B2FE01264C09}"/>
              </a:ext>
            </a:extLst>
          </p:cNvPr>
          <p:cNvSpPr txBox="1"/>
          <p:nvPr/>
        </p:nvSpPr>
        <p:spPr>
          <a:xfrm>
            <a:off x="1174173" y="1349724"/>
            <a:ext cx="6438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atin typeface="+mn-ea"/>
              </a:rPr>
              <a:t>2</a:t>
            </a:r>
            <a:r>
              <a:rPr kumimoji="1" lang="en-US" altLang="ko-KR" sz="1800" b="1" dirty="0">
                <a:latin typeface="+mn-ea"/>
              </a:rPr>
              <a:t>.</a:t>
            </a:r>
            <a:r>
              <a:rPr kumimoji="1" lang="ko-KR" altLang="en-US" sz="1800" b="1" dirty="0">
                <a:latin typeface="+mn-ea"/>
              </a:rPr>
              <a:t> 천체 관측 기술의 발전으로 지속적인 천체 추가 가능</a:t>
            </a:r>
            <a:endParaRPr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3DFE3D-F0F0-1845-AB91-6D382BD4AE94}"/>
              </a:ext>
            </a:extLst>
          </p:cNvPr>
          <p:cNvSpPr txBox="1"/>
          <p:nvPr/>
        </p:nvSpPr>
        <p:spPr>
          <a:xfrm>
            <a:off x="1174172" y="1946301"/>
            <a:ext cx="99925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atin typeface="+mn-ea"/>
              </a:rPr>
              <a:t>3</a:t>
            </a:r>
            <a:r>
              <a:rPr kumimoji="1" lang="en-US" altLang="ko-KR" sz="1800" b="1" dirty="0">
                <a:latin typeface="+mn-ea"/>
              </a:rPr>
              <a:t>.</a:t>
            </a:r>
            <a:r>
              <a:rPr kumimoji="1" lang="ko-KR" altLang="en-US" sz="1800" b="1" dirty="0">
                <a:latin typeface="+mn-ea"/>
              </a:rPr>
              <a:t> 일론 </a:t>
            </a:r>
            <a:r>
              <a:rPr kumimoji="1" lang="ko-KR" altLang="en-US" sz="1800" b="1" dirty="0" err="1">
                <a:latin typeface="+mn-ea"/>
              </a:rPr>
              <a:t>머스크</a:t>
            </a:r>
            <a:r>
              <a:rPr kumimoji="1" lang="ko-KR" altLang="en-US" sz="1800" b="1" dirty="0">
                <a:latin typeface="+mn-ea"/>
              </a:rPr>
              <a:t> 및 </a:t>
            </a:r>
            <a:r>
              <a:rPr kumimoji="1" lang="en-US" altLang="ko-KR" sz="1800" b="1" dirty="0">
                <a:latin typeface="+mn-ea"/>
              </a:rPr>
              <a:t>Space </a:t>
            </a:r>
            <a:r>
              <a:rPr kumimoji="1" lang="en-US" altLang="ko-KR" b="1" dirty="0">
                <a:latin typeface="+mn-ea"/>
              </a:rPr>
              <a:t>X,</a:t>
            </a:r>
            <a:r>
              <a:rPr kumimoji="1" lang="ko-KR" altLang="en-US" b="1" dirty="0">
                <a:latin typeface="+mn-ea"/>
              </a:rPr>
              <a:t> 나로호</a:t>
            </a:r>
            <a:r>
              <a:rPr kumimoji="1" lang="en-US" altLang="ko-KR" b="1" dirty="0">
                <a:latin typeface="+mn-ea"/>
              </a:rPr>
              <a:t>, </a:t>
            </a:r>
            <a:r>
              <a:rPr kumimoji="1" lang="ko-KR" altLang="en-US" b="1" dirty="0" err="1">
                <a:latin typeface="+mn-ea"/>
              </a:rPr>
              <a:t>누리호</a:t>
            </a:r>
            <a:r>
              <a:rPr kumimoji="1" lang="ko-KR" altLang="en-US" b="1" dirty="0">
                <a:latin typeface="+mn-ea"/>
              </a:rPr>
              <a:t> 등 일반 대중들도 우주에 대한 관심도 상승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554345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>
            <a:extLst>
              <a:ext uri="{FF2B5EF4-FFF2-40B4-BE49-F238E27FC236}">
                <a16:creationId xmlns:a16="http://schemas.microsoft.com/office/drawing/2014/main" id="{B70E0818-6A36-5D4C-8388-194CC1D4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216"/>
            <a:ext cx="10515600" cy="67659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latin typeface="+mn-lt"/>
              </a:rPr>
              <a:t>Sky Guide</a:t>
            </a:r>
            <a:r>
              <a:rPr kumimoji="1" lang="ko-KR" altLang="en-US" sz="3600" b="1" dirty="0">
                <a:latin typeface="+mj-ea"/>
              </a:rPr>
              <a:t>의 강점</a:t>
            </a:r>
            <a:endParaRPr kumimoji="1" lang="en-US" altLang="ko-KR" b="1" dirty="0">
              <a:latin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0B9488-16B6-D148-B0C7-B2FE01264C09}"/>
              </a:ext>
            </a:extLst>
          </p:cNvPr>
          <p:cNvSpPr txBox="1"/>
          <p:nvPr/>
        </p:nvSpPr>
        <p:spPr>
          <a:xfrm>
            <a:off x="1174172" y="1349724"/>
            <a:ext cx="999259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atin typeface="+mn-ea"/>
              </a:rPr>
              <a:t>3</a:t>
            </a:r>
            <a:r>
              <a:rPr kumimoji="1" lang="en-US" altLang="ko-KR" sz="1800" b="1" dirty="0">
                <a:latin typeface="+mn-ea"/>
              </a:rPr>
              <a:t>. </a:t>
            </a:r>
            <a:r>
              <a:rPr kumimoji="1" lang="ko-KR" altLang="en-US" b="1" dirty="0">
                <a:latin typeface="+mn-ea"/>
              </a:rPr>
              <a:t>지속적으로 우주에서는 특수 한 일들이 일어난다</a:t>
            </a:r>
            <a:r>
              <a:rPr kumimoji="1" lang="en-US" altLang="ko-KR" b="1" dirty="0">
                <a:latin typeface="+mn-ea"/>
              </a:rPr>
              <a:t>. </a:t>
            </a:r>
            <a:r>
              <a:rPr kumimoji="1" lang="ko-KR" altLang="en-US" b="1" dirty="0">
                <a:latin typeface="+mn-ea"/>
              </a:rPr>
              <a:t>이를 단순 소프트웨어로 구현하는 것이 아니라</a:t>
            </a:r>
            <a:r>
              <a:rPr kumimoji="1" lang="en-US" altLang="ko-KR" b="1" dirty="0">
                <a:latin typeface="+mn-ea"/>
              </a:rPr>
              <a:t>, </a:t>
            </a:r>
            <a:r>
              <a:rPr kumimoji="1" lang="ko-KR" altLang="en-US" b="1" dirty="0">
                <a:latin typeface="+mn-ea"/>
              </a:rPr>
              <a:t>직접 본사에서 해당 장면을 촬영 및 편집 한 후</a:t>
            </a:r>
            <a:r>
              <a:rPr kumimoji="1" lang="en-US" altLang="ko-KR" b="1" dirty="0">
                <a:latin typeface="+mn-ea"/>
              </a:rPr>
              <a:t>, </a:t>
            </a:r>
            <a:r>
              <a:rPr kumimoji="1" lang="ko-KR" altLang="en-US" b="1" dirty="0">
                <a:latin typeface="+mn-ea"/>
              </a:rPr>
              <a:t>이를 </a:t>
            </a:r>
            <a:r>
              <a:rPr kumimoji="1" lang="en-US" altLang="ko-KR" b="1" dirty="0" err="1">
                <a:latin typeface="+mn-ea"/>
              </a:rPr>
              <a:t>Ar</a:t>
            </a:r>
            <a:r>
              <a:rPr kumimoji="1" lang="ko-KR" altLang="en-US" b="1" dirty="0">
                <a:latin typeface="+mn-ea"/>
              </a:rPr>
              <a:t>을 기반으로 볼 수 있도록 한다면</a:t>
            </a:r>
            <a:r>
              <a:rPr kumimoji="1" lang="en-US" altLang="ko-KR" b="1" dirty="0">
                <a:latin typeface="+mn-ea"/>
              </a:rPr>
              <a:t>, </a:t>
            </a:r>
            <a:r>
              <a:rPr kumimoji="1" lang="ko-KR" altLang="en-US" b="1" dirty="0">
                <a:latin typeface="+mn-ea"/>
              </a:rPr>
              <a:t>개기 월식</a:t>
            </a:r>
            <a:r>
              <a:rPr kumimoji="1" lang="en-US" altLang="ko-KR" b="1" dirty="0">
                <a:latin typeface="+mn-ea"/>
              </a:rPr>
              <a:t>, </a:t>
            </a:r>
            <a:r>
              <a:rPr kumimoji="1" lang="ko-KR" altLang="en-US" b="1" dirty="0">
                <a:latin typeface="+mn-ea"/>
              </a:rPr>
              <a:t>일식</a:t>
            </a:r>
            <a:r>
              <a:rPr kumimoji="1" lang="en-US" altLang="ko-KR" b="1" dirty="0">
                <a:latin typeface="+mn-ea"/>
              </a:rPr>
              <a:t>, </a:t>
            </a:r>
            <a:r>
              <a:rPr kumimoji="1" lang="ko-KR" altLang="en-US" b="1" dirty="0">
                <a:latin typeface="+mn-ea"/>
              </a:rPr>
              <a:t>혜성</a:t>
            </a:r>
            <a:r>
              <a:rPr kumimoji="1" lang="en-US" altLang="ko-KR" b="1" dirty="0">
                <a:latin typeface="+mn-ea"/>
              </a:rPr>
              <a:t> </a:t>
            </a:r>
            <a:r>
              <a:rPr kumimoji="1" lang="ko-KR" altLang="en-US" b="1" dirty="0">
                <a:latin typeface="+mn-ea"/>
              </a:rPr>
              <a:t>등을 놓친 사람들</a:t>
            </a:r>
            <a:r>
              <a:rPr kumimoji="1" lang="en-US" altLang="ko-KR" b="1" dirty="0">
                <a:latin typeface="+mn-ea"/>
              </a:rPr>
              <a:t>, </a:t>
            </a:r>
            <a:r>
              <a:rPr kumimoji="1" lang="ko-KR" altLang="en-US" b="1" dirty="0">
                <a:latin typeface="+mn-ea"/>
              </a:rPr>
              <a:t>그런 것들을 관측할 수 없는 지역에 사는 사람들의 참여를 유도 할 수 있다</a:t>
            </a:r>
            <a:r>
              <a:rPr kumimoji="1" lang="en-US" altLang="ko-KR" b="1" dirty="0">
                <a:latin typeface="+mn-ea"/>
              </a:rPr>
              <a:t>.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814628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531</Words>
  <Application>Microsoft Macintosh PowerPoint</Application>
  <PresentationFormat>와이드스크린</PresentationFormat>
  <Paragraphs>68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Office 테마</vt:lpstr>
      <vt:lpstr>Sky Guide</vt:lpstr>
      <vt:lpstr>Contents</vt:lpstr>
      <vt:lpstr>Sky Guide 제품 소개</vt:lpstr>
      <vt:lpstr>Sky Guide 제품 소개</vt:lpstr>
      <vt:lpstr>Sky Guide 제품 소개</vt:lpstr>
      <vt:lpstr>Sky Guide의 강점</vt:lpstr>
      <vt:lpstr>Sky Guide의 강점</vt:lpstr>
      <vt:lpstr>Sky Guide의 강점</vt:lpstr>
      <vt:lpstr>Sky Guide의 강점</vt:lpstr>
      <vt:lpstr>Sky Guide의 강점</vt:lpstr>
      <vt:lpstr>개선 기회</vt:lpstr>
      <vt:lpstr>개선 기회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Gather Town Virtual Office</dc:title>
  <dc:creator>김지섭</dc:creator>
  <cp:lastModifiedBy>김지섭</cp:lastModifiedBy>
  <cp:revision>3</cp:revision>
  <dcterms:created xsi:type="dcterms:W3CDTF">2021-11-15T07:06:11Z</dcterms:created>
  <dcterms:modified xsi:type="dcterms:W3CDTF">2021-11-26T06:29:55Z</dcterms:modified>
</cp:coreProperties>
</file>

<file path=docProps/thumbnail.jpeg>
</file>